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3" r:id="rId1"/>
  </p:sldMasterIdLst>
  <p:notesMasterIdLst>
    <p:notesMasterId r:id="rId10"/>
  </p:notesMasterIdLst>
  <p:sldIdLst>
    <p:sldId id="257" r:id="rId2"/>
    <p:sldId id="260" r:id="rId3"/>
    <p:sldId id="261" r:id="rId4"/>
    <p:sldId id="263" r:id="rId5"/>
    <p:sldId id="264" r:id="rId6"/>
    <p:sldId id="265" r:id="rId7"/>
    <p:sldId id="262" r:id="rId8"/>
    <p:sldId id="266" r:id="rId9"/>
  </p:sldIdLst>
  <p:sldSz cx="9144000" cy="5143500" type="screen16x9"/>
  <p:notesSz cx="6858000" cy="9144000"/>
  <p:embeddedFontLst>
    <p:embeddedFont>
      <p:font typeface="Dosis" panose="020B0604020202020204" charset="0"/>
      <p:regular r:id="rId11"/>
      <p:bold r:id="rId12"/>
    </p:embeddedFont>
    <p:embeddedFont>
      <p:font typeface="Roboto" panose="020B0604020202020204" charset="0"/>
      <p:regular r:id="rId13"/>
      <p:bold r:id="rId14"/>
      <p:italic r:id="rId15"/>
      <p:boldItalic r:id="rId16"/>
    </p:embeddedFont>
    <p:embeddedFont>
      <p:font typeface="Roboto Thin"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09"/>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7231598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2483909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8701451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756123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1"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8" r:id="rId17"/>
    <p:sldLayoutId id="2147483679" r:id="rId18"/>
    <p:sldLayoutId id="2147483680" r:id="rId19"/>
    <p:sldLayoutId id="2147483694" r:id="rId20"/>
    <p:sldLayoutId id="2147483695"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Biodiversity in National Parks</a:t>
            </a:r>
          </a:p>
          <a:p>
            <a:pPr marL="0" lvl="0" indent="0" algn="l" rtl="0">
              <a:spcBef>
                <a:spcPts val="0"/>
              </a:spcBef>
              <a:spcAft>
                <a:spcPts val="0"/>
              </a:spcAft>
              <a:buClr>
                <a:schemeClr val="dk1"/>
              </a:buClr>
              <a:buSzPts val="1100"/>
              <a:buFont typeface="Arial"/>
              <a:buNone/>
            </a:pP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Cletus Norton</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Oct. 14 2020</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1.1 Information about the data</a:t>
            </a:r>
            <a:endParaRPr sz="2400" b="1" dirty="0">
              <a:solidFill>
                <a:srgbClr val="295269"/>
              </a:solidFill>
              <a:latin typeface="Roboto"/>
              <a:ea typeface="Roboto"/>
              <a:cs typeface="Roboto"/>
              <a:sym typeface="Roboto"/>
            </a:endParaRPr>
          </a:p>
        </p:txBody>
      </p:sp>
      <p:sp>
        <p:nvSpPr>
          <p:cNvPr id="316" name="Shape 316"/>
          <p:cNvSpPr txBox="1"/>
          <p:nvPr/>
        </p:nvSpPr>
        <p:spPr>
          <a:xfrm>
            <a:off x="311700" y="1201325"/>
            <a:ext cx="8520600" cy="172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52400" lvl="0" rtl="0">
              <a:lnSpc>
                <a:spcPct val="115000"/>
              </a:lnSpc>
              <a:spcBef>
                <a:spcPts val="0"/>
              </a:spcBef>
              <a:spcAft>
                <a:spcPts val="0"/>
              </a:spcAft>
              <a:buSzPts val="1200"/>
            </a:pPr>
            <a:r>
              <a:rPr lang="en" sz="1200" dirty="0">
                <a:latin typeface="Roboto"/>
                <a:ea typeface="Roboto"/>
                <a:cs typeface="Roboto"/>
                <a:sym typeface="Roboto"/>
              </a:rPr>
              <a:t>This is a capstone project for the data science path, </a:t>
            </a:r>
            <a:r>
              <a:rPr lang="en" sz="1200">
                <a:latin typeface="Roboto"/>
                <a:ea typeface="Roboto"/>
                <a:cs typeface="Roboto"/>
                <a:sym typeface="Roboto"/>
              </a:rPr>
              <a:t>the provided </a:t>
            </a:r>
            <a:r>
              <a:rPr lang="en" sz="1200" dirty="0">
                <a:latin typeface="Roboto"/>
                <a:ea typeface="Roboto"/>
                <a:cs typeface="Roboto"/>
                <a:sym typeface="Roboto"/>
              </a:rPr>
              <a:t>the data for </a:t>
            </a:r>
            <a:r>
              <a:rPr lang="en" sz="1200">
                <a:latin typeface="Roboto"/>
                <a:ea typeface="Roboto"/>
                <a:cs typeface="Roboto"/>
                <a:sym typeface="Roboto"/>
              </a:rPr>
              <a:t>this project is fictional. </a:t>
            </a:r>
            <a:r>
              <a:rPr lang="en" sz="1200" dirty="0">
                <a:latin typeface="Roboto"/>
                <a:ea typeface="Roboto"/>
                <a:cs typeface="Roboto"/>
                <a:sym typeface="Roboto"/>
              </a:rPr>
              <a:t>The idea was to act as a data analyst for the National Parks Services, with preset questions to be answered.</a:t>
            </a:r>
          </a:p>
          <a:p>
            <a:pPr marL="152400" lvl="0" rtl="0">
              <a:lnSpc>
                <a:spcPct val="115000"/>
              </a:lnSpc>
              <a:spcBef>
                <a:spcPts val="0"/>
              </a:spcBef>
              <a:spcAft>
                <a:spcPts val="0"/>
              </a:spcAft>
              <a:buSzPts val="1200"/>
            </a:pPr>
            <a:endParaRPr lang="en" sz="1200" dirty="0">
              <a:latin typeface="Roboto"/>
              <a:ea typeface="Roboto"/>
              <a:cs typeface="Roboto"/>
              <a:sym typeface="Roboto"/>
            </a:endParaRPr>
          </a:p>
          <a:p>
            <a:pPr marL="152400" lvl="0" rtl="0">
              <a:lnSpc>
                <a:spcPct val="115000"/>
              </a:lnSpc>
              <a:spcBef>
                <a:spcPts val="0"/>
              </a:spcBef>
              <a:spcAft>
                <a:spcPts val="0"/>
              </a:spcAft>
              <a:buSzPts val="1200"/>
            </a:pPr>
            <a:r>
              <a:rPr lang="en" sz="1200" dirty="0">
                <a:latin typeface="Roboto"/>
                <a:ea typeface="Roboto"/>
                <a:cs typeface="Roboto"/>
                <a:sym typeface="Roboto"/>
              </a:rPr>
              <a:t>The data provided contains 5541 unique species ranging from plants to animals. Plants(4,803) were the most commonly counted species, with birds (521) and mammals(214) being the dominent species of animals. From this information I was able to check on conservation status, however this data didn’t provide information about which national park the counts were made in.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564625"/>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1.2 Conservation Status</a:t>
            </a:r>
            <a:endParaRPr sz="2400" b="1" dirty="0">
              <a:solidFill>
                <a:srgbClr val="295269"/>
              </a:solidFill>
              <a:latin typeface="Roboto"/>
              <a:ea typeface="Roboto"/>
              <a:cs typeface="Roboto"/>
              <a:sym typeface="Roboto"/>
            </a:endParaRPr>
          </a:p>
        </p:txBody>
      </p:sp>
      <p:sp>
        <p:nvSpPr>
          <p:cNvPr id="324" name="Shape 324"/>
          <p:cNvSpPr txBox="1"/>
          <p:nvPr/>
        </p:nvSpPr>
        <p:spPr>
          <a:xfrm>
            <a:off x="177975" y="857251"/>
            <a:ext cx="8708850" cy="753836"/>
          </a:xfrm>
          <a:prstGeom prst="rect">
            <a:avLst/>
          </a:prstGeom>
          <a:solidFill>
            <a:srgbClr val="002060"/>
          </a:solidFill>
          <a:ln w="9525" cap="flat" cmpd="sng">
            <a:solidFill>
              <a:srgbClr val="B7B7B7"/>
            </a:solidFill>
            <a:prstDash val="solid"/>
            <a:round/>
            <a:headEnd type="none" w="sm" len="sm"/>
            <a:tailEnd type="none" w="sm" len="sm"/>
          </a:ln>
        </p:spPr>
        <p:txBody>
          <a:bodyPr spcFirstLastPara="1" wrap="square" lIns="91425" tIns="91425" rIns="91425" bIns="91425" numCol="2" anchor="t" anchorCtr="0">
            <a:noAutofit/>
          </a:bodyPr>
          <a:lstStyle/>
          <a:p>
            <a:pPr marL="457200" lvl="0" indent="-304800" rtl="0">
              <a:lnSpc>
                <a:spcPct val="115000"/>
              </a:lnSpc>
              <a:spcBef>
                <a:spcPts val="0"/>
              </a:spcBef>
              <a:spcAft>
                <a:spcPts val="0"/>
              </a:spcAft>
              <a:buClr>
                <a:srgbClr val="FFFF00"/>
              </a:buClr>
              <a:buSzPts val="1200"/>
              <a:buFont typeface="Roboto"/>
              <a:buChar char="●"/>
            </a:pPr>
            <a:r>
              <a:rPr lang="en-US" sz="1200" dirty="0">
                <a:solidFill>
                  <a:srgbClr val="FFFF00"/>
                </a:solidFill>
                <a:latin typeface="Roboto"/>
                <a:ea typeface="Roboto"/>
                <a:cs typeface="Roboto"/>
                <a:sym typeface="Roboto"/>
              </a:rPr>
              <a:t>5363 Species with no intervention</a:t>
            </a:r>
          </a:p>
          <a:p>
            <a:pPr marL="457200" lvl="0" indent="-304800" rtl="0">
              <a:lnSpc>
                <a:spcPct val="115000"/>
              </a:lnSpc>
              <a:spcBef>
                <a:spcPts val="0"/>
              </a:spcBef>
              <a:spcAft>
                <a:spcPts val="0"/>
              </a:spcAft>
              <a:buClr>
                <a:srgbClr val="FFFF00"/>
              </a:buClr>
              <a:buSzPts val="1200"/>
              <a:buFont typeface="Roboto"/>
              <a:buChar char="●"/>
            </a:pPr>
            <a:r>
              <a:rPr lang="en-US" sz="1200" dirty="0">
                <a:solidFill>
                  <a:srgbClr val="FFFF00"/>
                </a:solidFill>
                <a:latin typeface="Roboto"/>
                <a:ea typeface="Roboto"/>
                <a:cs typeface="Roboto"/>
                <a:sym typeface="Roboto"/>
              </a:rPr>
              <a:t>151 species of concern</a:t>
            </a:r>
          </a:p>
          <a:p>
            <a:pPr marL="457200" lvl="0" indent="-304800" rtl="0">
              <a:lnSpc>
                <a:spcPct val="115000"/>
              </a:lnSpc>
              <a:spcBef>
                <a:spcPts val="0"/>
              </a:spcBef>
              <a:spcAft>
                <a:spcPts val="0"/>
              </a:spcAft>
              <a:buClr>
                <a:srgbClr val="FFFF00"/>
              </a:buClr>
              <a:buSzPts val="1200"/>
              <a:buFont typeface="Roboto"/>
              <a:buChar char="●"/>
            </a:pPr>
            <a:r>
              <a:rPr lang="en-US" sz="1200" dirty="0">
                <a:solidFill>
                  <a:srgbClr val="FFFF00"/>
                </a:solidFill>
                <a:latin typeface="Roboto"/>
                <a:ea typeface="Roboto"/>
                <a:cs typeface="Roboto"/>
                <a:sym typeface="Roboto"/>
              </a:rPr>
              <a:t>10 threatened</a:t>
            </a:r>
          </a:p>
          <a:p>
            <a:pPr marL="457200" lvl="0" indent="-304800" rtl="0">
              <a:lnSpc>
                <a:spcPct val="115000"/>
              </a:lnSpc>
              <a:spcBef>
                <a:spcPts val="0"/>
              </a:spcBef>
              <a:spcAft>
                <a:spcPts val="0"/>
              </a:spcAft>
              <a:buClr>
                <a:srgbClr val="FFFF00"/>
              </a:buClr>
              <a:buSzPts val="1200"/>
              <a:buFont typeface="Roboto"/>
              <a:buChar char="●"/>
            </a:pPr>
            <a:r>
              <a:rPr lang="en-US" sz="1200" dirty="0">
                <a:solidFill>
                  <a:srgbClr val="FFFF00"/>
                </a:solidFill>
                <a:latin typeface="Roboto"/>
                <a:ea typeface="Roboto"/>
                <a:cs typeface="Roboto"/>
                <a:sym typeface="Roboto"/>
              </a:rPr>
              <a:t>15 Endangered</a:t>
            </a:r>
          </a:p>
          <a:p>
            <a:pPr marL="457200" lvl="0" indent="-304800" rtl="0">
              <a:lnSpc>
                <a:spcPct val="115000"/>
              </a:lnSpc>
              <a:spcBef>
                <a:spcPts val="0"/>
              </a:spcBef>
              <a:spcAft>
                <a:spcPts val="0"/>
              </a:spcAft>
              <a:buClr>
                <a:srgbClr val="FFFF00"/>
              </a:buClr>
              <a:buSzPts val="1200"/>
              <a:buFont typeface="Roboto"/>
              <a:buChar char="●"/>
            </a:pPr>
            <a:r>
              <a:rPr lang="en-US" sz="1200" dirty="0">
                <a:solidFill>
                  <a:srgbClr val="FFFF00"/>
                </a:solidFill>
                <a:latin typeface="Roboto"/>
                <a:ea typeface="Roboto"/>
                <a:cs typeface="Roboto"/>
                <a:sym typeface="Roboto"/>
              </a:rPr>
              <a:t>4 in Recovery</a:t>
            </a:r>
          </a:p>
          <a:p>
            <a:pPr marL="0" lvl="0" indent="0"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sp>
        <p:nvSpPr>
          <p:cNvPr id="8" name="Text Placeholder 7">
            <a:extLst>
              <a:ext uri="{FF2B5EF4-FFF2-40B4-BE49-F238E27FC236}">
                <a16:creationId xmlns:a16="http://schemas.microsoft.com/office/drawing/2014/main" id="{D25D3CD3-6462-47C9-BEF9-1BE908990765}"/>
              </a:ext>
            </a:extLst>
          </p:cNvPr>
          <p:cNvSpPr>
            <a:spLocks noGrp="1"/>
          </p:cNvSpPr>
          <p:nvPr>
            <p:ph type="body" idx="1"/>
          </p:nvPr>
        </p:nvSpPr>
        <p:spPr>
          <a:xfrm>
            <a:off x="311700" y="2110025"/>
            <a:ext cx="8520600" cy="2458850"/>
          </a:xfrm>
        </p:spPr>
        <p:txBody>
          <a:bodyPr/>
          <a:lstStyle/>
          <a:p>
            <a:endParaRPr lang="en-US" dirty="0"/>
          </a:p>
        </p:txBody>
      </p:sp>
      <p:pic>
        <p:nvPicPr>
          <p:cNvPr id="10" name="Picture 9" descr="A picture containing text&#10;&#10;Description automatically generated">
            <a:extLst>
              <a:ext uri="{FF2B5EF4-FFF2-40B4-BE49-F238E27FC236}">
                <a16:creationId xmlns:a16="http://schemas.microsoft.com/office/drawing/2014/main" id="{71A56FE1-EBF7-4D38-98A1-9B14F22128B4}"/>
              </a:ext>
            </a:extLst>
          </p:cNvPr>
          <p:cNvPicPr>
            <a:picLocks noChangeAspect="1"/>
          </p:cNvPicPr>
          <p:nvPr/>
        </p:nvPicPr>
        <p:blipFill>
          <a:blip r:embed="rId3"/>
          <a:stretch>
            <a:fillRect/>
          </a:stretch>
        </p:blipFill>
        <p:spPr>
          <a:xfrm>
            <a:off x="0" y="1748971"/>
            <a:ext cx="9144000" cy="344714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5425F-0323-4CD0-B205-04FD8F34666A}"/>
              </a:ext>
            </a:extLst>
          </p:cNvPr>
          <p:cNvSpPr>
            <a:spLocks noGrp="1"/>
          </p:cNvSpPr>
          <p:nvPr>
            <p:ph type="title"/>
          </p:nvPr>
        </p:nvSpPr>
        <p:spPr>
          <a:xfrm>
            <a:off x="490250" y="450150"/>
            <a:ext cx="7846506" cy="4090800"/>
          </a:xfrm>
          <a:solidFill>
            <a:srgbClr val="00206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lstStyle/>
          <a:p>
            <a:r>
              <a:rPr lang="en-US" sz="2000" dirty="0">
                <a:solidFill>
                  <a:srgbClr val="FFFF00"/>
                </a:solidFill>
                <a:latin typeface="Roboto"/>
                <a:ea typeface="Roboto"/>
                <a:cs typeface="Roboto"/>
                <a:sym typeface="Roboto"/>
              </a:rPr>
              <a:t>The previous chart shows the majority of the species in the park do not need intervention. While it also points out that we have more concerns that we have recoveries.</a:t>
            </a:r>
            <a:br>
              <a:rPr lang="en-US" sz="2000" dirty="0">
                <a:latin typeface="Roboto"/>
                <a:ea typeface="Roboto"/>
                <a:cs typeface="Roboto"/>
                <a:sym typeface="Roboto"/>
              </a:rPr>
            </a:br>
            <a:endParaRPr lang="en-US" sz="2000" dirty="0"/>
          </a:p>
        </p:txBody>
      </p:sp>
    </p:spTree>
    <p:extLst>
      <p:ext uri="{BB962C8B-B14F-4D97-AF65-F5344CB8AC3E}">
        <p14:creationId xmlns:p14="http://schemas.microsoft.com/office/powerpoint/2010/main" val="20538064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564625"/>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1.3 Protection Status</a:t>
            </a:r>
            <a:endParaRPr sz="2400" b="1" dirty="0">
              <a:solidFill>
                <a:srgbClr val="295269"/>
              </a:solidFill>
              <a:latin typeface="Roboto"/>
              <a:ea typeface="Roboto"/>
              <a:cs typeface="Roboto"/>
              <a:sym typeface="Roboto"/>
            </a:endParaRPr>
          </a:p>
        </p:txBody>
      </p:sp>
      <p:sp>
        <p:nvSpPr>
          <p:cNvPr id="324" name="Shape 324"/>
          <p:cNvSpPr txBox="1"/>
          <p:nvPr/>
        </p:nvSpPr>
        <p:spPr>
          <a:xfrm>
            <a:off x="177975" y="857251"/>
            <a:ext cx="8708850" cy="1014412"/>
          </a:xfrm>
          <a:prstGeom prst="rect">
            <a:avLst/>
          </a:prstGeom>
          <a:solidFill>
            <a:srgbClr val="002060"/>
          </a:solidFill>
          <a:ln w="9525" cap="flat" cmpd="sng">
            <a:solidFill>
              <a:srgbClr val="B7B7B7"/>
            </a:solidFill>
            <a:prstDash val="solid"/>
            <a:round/>
            <a:headEnd type="none" w="sm" len="sm"/>
            <a:tailEnd type="none" w="sm" len="sm"/>
          </a:ln>
        </p:spPr>
        <p:txBody>
          <a:bodyPr spcFirstLastPara="1" wrap="square" lIns="91425" tIns="91425" rIns="91425" bIns="91425" numCol="1" anchor="t" anchorCtr="0">
            <a:noAutofit/>
          </a:bodyPr>
          <a:lstStyle/>
          <a:p>
            <a:pPr marL="457200" lvl="0" indent="-304800" rtl="0">
              <a:lnSpc>
                <a:spcPct val="115000"/>
              </a:lnSpc>
              <a:spcBef>
                <a:spcPts val="0"/>
              </a:spcBef>
              <a:spcAft>
                <a:spcPts val="0"/>
              </a:spcAft>
              <a:buClr>
                <a:srgbClr val="FFFF00"/>
              </a:buClr>
              <a:buSzPts val="1200"/>
              <a:buFont typeface="Roboto"/>
              <a:buChar char="●"/>
            </a:pPr>
            <a:r>
              <a:rPr lang="en-US" sz="1200" dirty="0">
                <a:solidFill>
                  <a:srgbClr val="FFFF00"/>
                </a:solidFill>
                <a:latin typeface="Roboto"/>
                <a:ea typeface="Roboto"/>
                <a:cs typeface="Roboto"/>
                <a:sym typeface="Roboto"/>
              </a:rPr>
              <a:t>This provides a breakdown of the species type in protection.</a:t>
            </a:r>
          </a:p>
          <a:p>
            <a:pPr marL="457200" lvl="0" indent="-304800" rtl="0">
              <a:lnSpc>
                <a:spcPct val="115000"/>
              </a:lnSpc>
              <a:spcBef>
                <a:spcPts val="0"/>
              </a:spcBef>
              <a:spcAft>
                <a:spcPts val="0"/>
              </a:spcAft>
              <a:buClr>
                <a:srgbClr val="FFFF00"/>
              </a:buClr>
              <a:buSzPts val="1200"/>
              <a:buFont typeface="Roboto"/>
              <a:buChar char="●"/>
            </a:pPr>
            <a:r>
              <a:rPr lang="en-US" sz="1200" dirty="0">
                <a:solidFill>
                  <a:srgbClr val="FFFF00"/>
                </a:solidFill>
                <a:latin typeface="Roboto"/>
                <a:ea typeface="Roboto"/>
                <a:cs typeface="Roboto"/>
                <a:sym typeface="Roboto"/>
              </a:rPr>
              <a:t>Birds and mammals have the highest percentage of species in protected status</a:t>
            </a:r>
          </a:p>
          <a:p>
            <a:pPr marL="457200" lvl="0" indent="-304800" rtl="0">
              <a:lnSpc>
                <a:spcPct val="115000"/>
              </a:lnSpc>
              <a:spcBef>
                <a:spcPts val="0"/>
              </a:spcBef>
              <a:spcAft>
                <a:spcPts val="0"/>
              </a:spcAft>
              <a:buClr>
                <a:srgbClr val="FFFF00"/>
              </a:buClr>
              <a:buSzPts val="1200"/>
              <a:buFont typeface="Roboto"/>
              <a:buChar char="●"/>
            </a:pPr>
            <a:r>
              <a:rPr lang="en-US" sz="1200" dirty="0">
                <a:solidFill>
                  <a:srgbClr val="FFFF00"/>
                </a:solidFill>
                <a:latin typeface="Roboto"/>
                <a:ea typeface="Roboto"/>
                <a:cs typeface="Roboto"/>
                <a:sym typeface="Roboto"/>
              </a:rPr>
              <a:t>Note, that vascular plants have a higher quantity in protected status, but lower percentage because of the abondance of species counted.</a:t>
            </a:r>
          </a:p>
        </p:txBody>
      </p:sp>
      <p:pic>
        <p:nvPicPr>
          <p:cNvPr id="3" name="Picture 2">
            <a:extLst>
              <a:ext uri="{FF2B5EF4-FFF2-40B4-BE49-F238E27FC236}">
                <a16:creationId xmlns:a16="http://schemas.microsoft.com/office/drawing/2014/main" id="{095303B2-F781-4F34-92E6-BD07DD860042}"/>
              </a:ext>
            </a:extLst>
          </p:cNvPr>
          <p:cNvPicPr>
            <a:picLocks noChangeAspect="1"/>
          </p:cNvPicPr>
          <p:nvPr/>
        </p:nvPicPr>
        <p:blipFill>
          <a:blip r:embed="rId3"/>
          <a:stretch>
            <a:fillRect/>
          </a:stretch>
        </p:blipFill>
        <p:spPr>
          <a:xfrm>
            <a:off x="2021675" y="2390778"/>
            <a:ext cx="3743325" cy="2047875"/>
          </a:xfrm>
          <a:prstGeom prst="rect">
            <a:avLst/>
          </a:prstGeom>
        </p:spPr>
      </p:pic>
    </p:spTree>
    <p:extLst>
      <p:ext uri="{BB962C8B-B14F-4D97-AF65-F5344CB8AC3E}">
        <p14:creationId xmlns:p14="http://schemas.microsoft.com/office/powerpoint/2010/main" val="958082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5425F-0323-4CD0-B205-04FD8F34666A}"/>
              </a:ext>
            </a:extLst>
          </p:cNvPr>
          <p:cNvSpPr>
            <a:spLocks noGrp="1"/>
          </p:cNvSpPr>
          <p:nvPr>
            <p:ph type="title"/>
          </p:nvPr>
        </p:nvSpPr>
        <p:spPr>
          <a:xfrm>
            <a:off x="490250" y="450150"/>
            <a:ext cx="7846506" cy="4090800"/>
          </a:xfrm>
          <a:solidFill>
            <a:srgbClr val="00206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lstStyle/>
          <a:p>
            <a:r>
              <a:rPr lang="en-US" sz="2000" dirty="0">
                <a:solidFill>
                  <a:srgbClr val="FFFF00"/>
                </a:solidFill>
                <a:latin typeface="Roboto"/>
                <a:ea typeface="Roboto"/>
                <a:cs typeface="Roboto"/>
                <a:sym typeface="Roboto"/>
              </a:rPr>
              <a:t>On first glance, the data suggests that birds are more endangered than mammals (</a:t>
            </a:r>
            <a:r>
              <a:rPr lang="en-US" sz="2000" dirty="0" err="1">
                <a:solidFill>
                  <a:srgbClr val="FFFF00"/>
                </a:solidFill>
                <a:latin typeface="Roboto"/>
                <a:ea typeface="Roboto"/>
                <a:cs typeface="Roboto"/>
                <a:sym typeface="Roboto"/>
              </a:rPr>
              <a:t>Pvalue</a:t>
            </a:r>
            <a:r>
              <a:rPr lang="en-US" sz="2000" dirty="0">
                <a:solidFill>
                  <a:srgbClr val="FFFF00"/>
                </a:solidFill>
                <a:latin typeface="Roboto"/>
                <a:ea typeface="Roboto"/>
                <a:cs typeface="Roboto"/>
                <a:sym typeface="Roboto"/>
              </a:rPr>
              <a:t> of 0.68). When checked in a Chi squared test, the significance did not prove out, but it did when we compared reptiles to mammals (</a:t>
            </a:r>
            <a:r>
              <a:rPr lang="en-US" sz="2000" dirty="0" err="1">
                <a:solidFill>
                  <a:srgbClr val="FFFF00"/>
                </a:solidFill>
                <a:latin typeface="Roboto"/>
                <a:ea typeface="Roboto"/>
                <a:cs typeface="Roboto"/>
                <a:sym typeface="Roboto"/>
              </a:rPr>
              <a:t>Pvalue</a:t>
            </a:r>
            <a:r>
              <a:rPr lang="en-US" sz="2000" dirty="0">
                <a:solidFill>
                  <a:srgbClr val="FFFF00"/>
                </a:solidFill>
                <a:latin typeface="Roboto"/>
                <a:ea typeface="Roboto"/>
                <a:cs typeface="Roboto"/>
                <a:sym typeface="Roboto"/>
              </a:rPr>
              <a:t> = 0.03). </a:t>
            </a:r>
            <a:br>
              <a:rPr lang="en-US" sz="2000" dirty="0">
                <a:latin typeface="Roboto"/>
                <a:ea typeface="Roboto"/>
                <a:cs typeface="Roboto"/>
                <a:sym typeface="Roboto"/>
              </a:rPr>
            </a:br>
            <a:endParaRPr lang="en-US" sz="2000" dirty="0"/>
          </a:p>
        </p:txBody>
      </p:sp>
    </p:spTree>
    <p:extLst>
      <p:ext uri="{BB962C8B-B14F-4D97-AF65-F5344CB8AC3E}">
        <p14:creationId xmlns:p14="http://schemas.microsoft.com/office/powerpoint/2010/main" val="337741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1.4 S</a:t>
            </a:r>
            <a:r>
              <a:rPr lang="en-US" sz="2400" b="1" dirty="0">
                <a:solidFill>
                  <a:srgbClr val="295269"/>
                </a:solidFill>
                <a:latin typeface="Roboto"/>
                <a:ea typeface="Roboto"/>
                <a:cs typeface="Roboto"/>
                <a:sym typeface="Roboto"/>
              </a:rPr>
              <a:t>h</a:t>
            </a:r>
            <a:r>
              <a:rPr lang="en" sz="2400" b="1" dirty="0">
                <a:solidFill>
                  <a:srgbClr val="295269"/>
                </a:solidFill>
                <a:latin typeface="Roboto"/>
                <a:ea typeface="Roboto"/>
                <a:cs typeface="Roboto"/>
                <a:sym typeface="Roboto"/>
              </a:rPr>
              <a:t>eep Observations in the National Parks</a:t>
            </a:r>
            <a:endParaRPr sz="2400" b="1" dirty="0">
              <a:solidFill>
                <a:srgbClr val="295269"/>
              </a:solidFill>
              <a:latin typeface="Roboto"/>
              <a:ea typeface="Roboto"/>
              <a:cs typeface="Roboto"/>
              <a:sym typeface="Roboto"/>
            </a:endParaRPr>
          </a:p>
        </p:txBody>
      </p:sp>
      <p:sp>
        <p:nvSpPr>
          <p:cNvPr id="331" name="Shape 331"/>
          <p:cNvSpPr txBox="1"/>
          <p:nvPr/>
        </p:nvSpPr>
        <p:spPr>
          <a:xfrm>
            <a:off x="177974" y="1201325"/>
            <a:ext cx="8654325" cy="837600"/>
          </a:xfrm>
          <a:prstGeom prst="rect">
            <a:avLst/>
          </a:prstGeom>
          <a:solidFill>
            <a:srgbClr val="002060"/>
          </a:solid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Clr>
                <a:srgbClr val="FFFF00"/>
              </a:buClr>
              <a:buSzPts val="1200"/>
              <a:buChar char="●"/>
            </a:pPr>
            <a:r>
              <a:rPr lang="en" sz="1200" dirty="0">
                <a:solidFill>
                  <a:srgbClr val="FFFF00"/>
                </a:solidFill>
                <a:latin typeface="Roboto"/>
                <a:ea typeface="Roboto"/>
                <a:cs typeface="Roboto"/>
                <a:sym typeface="Roboto"/>
              </a:rPr>
              <a:t>The data below is based on observations made at the parks over a seven day period. </a:t>
            </a:r>
            <a:endParaRPr sz="1200" dirty="0">
              <a:solidFill>
                <a:srgbClr val="FFFF00"/>
              </a:solidFill>
              <a:latin typeface="Roboto"/>
              <a:ea typeface="Roboto"/>
              <a:cs typeface="Roboto"/>
              <a:sym typeface="Roboto"/>
            </a:endParaRPr>
          </a:p>
          <a:p>
            <a:pPr marL="171450" lvl="0" indent="-190500" rtl="0">
              <a:lnSpc>
                <a:spcPct val="115000"/>
              </a:lnSpc>
              <a:spcBef>
                <a:spcPts val="0"/>
              </a:spcBef>
              <a:spcAft>
                <a:spcPts val="0"/>
              </a:spcAft>
              <a:buClr>
                <a:srgbClr val="FFFF00"/>
              </a:buClr>
              <a:buSzPts val="1200"/>
              <a:buChar char="●"/>
            </a:pPr>
            <a:r>
              <a:rPr lang="en" sz="1200" dirty="0">
                <a:solidFill>
                  <a:srgbClr val="FFFF00"/>
                </a:solidFill>
                <a:latin typeface="Roboto"/>
                <a:ea typeface="Roboto"/>
                <a:cs typeface="Roboto"/>
                <a:sym typeface="Roboto"/>
              </a:rPr>
              <a:t>We are able to this data and associate it with the park where the sheep were observed.</a:t>
            </a:r>
          </a:p>
          <a:p>
            <a:pPr marL="171450" lvl="0" indent="-190500" rtl="0">
              <a:lnSpc>
                <a:spcPct val="115000"/>
              </a:lnSpc>
              <a:spcBef>
                <a:spcPts val="0"/>
              </a:spcBef>
              <a:spcAft>
                <a:spcPts val="0"/>
              </a:spcAft>
              <a:buClr>
                <a:srgbClr val="FFFF00"/>
              </a:buClr>
              <a:buSzPts val="1200"/>
              <a:buChar char="●"/>
            </a:pPr>
            <a:r>
              <a:rPr lang="en" sz="1200" dirty="0">
                <a:solidFill>
                  <a:srgbClr val="FFFF00"/>
                </a:solidFill>
                <a:latin typeface="Roboto"/>
                <a:ea typeface="Roboto"/>
                <a:cs typeface="Roboto"/>
                <a:sym typeface="Roboto"/>
              </a:rPr>
              <a:t>We were then able to estimate observation rates, to assist in the research into foot and mouth disease.</a:t>
            </a:r>
            <a:endParaRPr sz="1200" dirty="0">
              <a:solidFill>
                <a:srgbClr val="FFFF00"/>
              </a:solidFill>
              <a:latin typeface="Roboto"/>
              <a:ea typeface="Roboto"/>
              <a:cs typeface="Roboto"/>
              <a:sym typeface="Roboto"/>
            </a:endParaRPr>
          </a:p>
        </p:txBody>
      </p:sp>
      <p:sp>
        <p:nvSpPr>
          <p:cNvPr id="4" name="Rectangle 3">
            <a:extLst>
              <a:ext uri="{FF2B5EF4-FFF2-40B4-BE49-F238E27FC236}">
                <a16:creationId xmlns:a16="http://schemas.microsoft.com/office/drawing/2014/main" id="{1DAEA28A-4915-429F-A92F-CE63604EF1D6}"/>
              </a:ext>
            </a:extLst>
          </p:cNvPr>
          <p:cNvSpPr/>
          <p:nvPr/>
        </p:nvSpPr>
        <p:spPr>
          <a:xfrm>
            <a:off x="178594" y="2110025"/>
            <a:ext cx="8593931" cy="274085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CBEE696-48B7-430C-8398-554E7310E27B}"/>
              </a:ext>
            </a:extLst>
          </p:cNvPr>
          <p:cNvPicPr>
            <a:picLocks noChangeAspect="1"/>
          </p:cNvPicPr>
          <p:nvPr/>
        </p:nvPicPr>
        <p:blipFill>
          <a:blip r:embed="rId3"/>
          <a:stretch>
            <a:fillRect/>
          </a:stretch>
        </p:blipFill>
        <p:spPr>
          <a:xfrm>
            <a:off x="1223681" y="2178424"/>
            <a:ext cx="6165477" cy="264361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1.5 S</a:t>
            </a:r>
            <a:r>
              <a:rPr lang="en-US" sz="2400" b="1" dirty="0">
                <a:solidFill>
                  <a:srgbClr val="295269"/>
                </a:solidFill>
                <a:latin typeface="Roboto"/>
                <a:ea typeface="Roboto"/>
                <a:cs typeface="Roboto"/>
                <a:sym typeface="Roboto"/>
              </a:rPr>
              <a:t>h</a:t>
            </a:r>
            <a:r>
              <a:rPr lang="en" sz="2400" b="1" dirty="0">
                <a:solidFill>
                  <a:srgbClr val="295269"/>
                </a:solidFill>
                <a:latin typeface="Roboto"/>
                <a:ea typeface="Roboto"/>
                <a:cs typeface="Roboto"/>
                <a:sym typeface="Roboto"/>
              </a:rPr>
              <a:t>eep Observations in the National Parks Bar plot</a:t>
            </a:r>
            <a:endParaRPr sz="2400" b="1" dirty="0">
              <a:solidFill>
                <a:srgbClr val="295269"/>
              </a:solidFill>
              <a:latin typeface="Roboto"/>
              <a:ea typeface="Roboto"/>
              <a:cs typeface="Roboto"/>
              <a:sym typeface="Roboto"/>
            </a:endParaRPr>
          </a:p>
        </p:txBody>
      </p:sp>
      <p:sp>
        <p:nvSpPr>
          <p:cNvPr id="331" name="Shape 331"/>
          <p:cNvSpPr txBox="1"/>
          <p:nvPr/>
        </p:nvSpPr>
        <p:spPr>
          <a:xfrm>
            <a:off x="177974" y="1201324"/>
            <a:ext cx="8654325" cy="1012557"/>
          </a:xfrm>
          <a:prstGeom prst="rect">
            <a:avLst/>
          </a:prstGeom>
          <a:solidFill>
            <a:srgbClr val="002060"/>
          </a:solid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Clr>
                <a:srgbClr val="FFFF00"/>
              </a:buClr>
              <a:buSzPts val="1200"/>
              <a:buChar char="●"/>
            </a:pPr>
            <a:r>
              <a:rPr lang="en" sz="1200" dirty="0">
                <a:solidFill>
                  <a:srgbClr val="FFFF00"/>
                </a:solidFill>
                <a:latin typeface="Roboto"/>
                <a:ea typeface="Roboto"/>
                <a:cs typeface="Roboto"/>
                <a:sym typeface="Roboto"/>
              </a:rPr>
              <a:t>The chart below gives us a weekly observation rate in each park for the foot and mouth disease program. </a:t>
            </a:r>
            <a:endParaRPr sz="1200" dirty="0">
              <a:solidFill>
                <a:srgbClr val="FFFF00"/>
              </a:solidFill>
              <a:latin typeface="Roboto"/>
              <a:ea typeface="Roboto"/>
              <a:cs typeface="Roboto"/>
              <a:sym typeface="Roboto"/>
            </a:endParaRPr>
          </a:p>
          <a:p>
            <a:pPr marL="171450" lvl="0" indent="-190500" rtl="0">
              <a:lnSpc>
                <a:spcPct val="115000"/>
              </a:lnSpc>
              <a:spcBef>
                <a:spcPts val="0"/>
              </a:spcBef>
              <a:spcAft>
                <a:spcPts val="0"/>
              </a:spcAft>
              <a:buClr>
                <a:srgbClr val="FFFF00"/>
              </a:buClr>
              <a:buSzPts val="1200"/>
              <a:buChar char="●"/>
            </a:pPr>
            <a:r>
              <a:rPr lang="en" sz="1200" dirty="0">
                <a:solidFill>
                  <a:srgbClr val="FFFF00"/>
                </a:solidFill>
                <a:latin typeface="Roboto"/>
                <a:ea typeface="Roboto"/>
                <a:cs typeface="Roboto"/>
                <a:sym typeface="Roboto"/>
              </a:rPr>
              <a:t>With 15% infection rate at Bryce and Yellowstone running a prevention program. We were able to figure out sample size.</a:t>
            </a:r>
          </a:p>
          <a:p>
            <a:pPr marL="171450" lvl="0" indent="-190500" rtl="0">
              <a:lnSpc>
                <a:spcPct val="115000"/>
              </a:lnSpc>
              <a:spcBef>
                <a:spcPts val="0"/>
              </a:spcBef>
              <a:spcAft>
                <a:spcPts val="0"/>
              </a:spcAft>
              <a:buClr>
                <a:srgbClr val="FFFF00"/>
              </a:buClr>
              <a:buSzPts val="1200"/>
              <a:buChar char="●"/>
            </a:pPr>
            <a:r>
              <a:rPr lang="en" sz="1200" dirty="0">
                <a:solidFill>
                  <a:srgbClr val="FFFF00"/>
                </a:solidFill>
                <a:latin typeface="Roboto"/>
                <a:ea typeface="Roboto"/>
                <a:cs typeface="Roboto"/>
                <a:sym typeface="Roboto"/>
              </a:rPr>
              <a:t>To be able to acheieve the minimum detechtable effect, we would need a sample size of 890.</a:t>
            </a:r>
          </a:p>
          <a:p>
            <a:pPr marL="171450" lvl="0" indent="-190500" rtl="0">
              <a:lnSpc>
                <a:spcPct val="115000"/>
              </a:lnSpc>
              <a:spcBef>
                <a:spcPts val="0"/>
              </a:spcBef>
              <a:spcAft>
                <a:spcPts val="0"/>
              </a:spcAft>
              <a:buClr>
                <a:srgbClr val="FFFF00"/>
              </a:buClr>
              <a:buSzPts val="1200"/>
              <a:buChar char="●"/>
            </a:pPr>
            <a:r>
              <a:rPr lang="en" sz="1200" dirty="0">
                <a:solidFill>
                  <a:srgbClr val="FFFF00"/>
                </a:solidFill>
                <a:latin typeface="Roboto"/>
                <a:ea typeface="Roboto"/>
                <a:cs typeface="Roboto"/>
                <a:sym typeface="Roboto"/>
              </a:rPr>
              <a:t>We will need about 3.5 weeks to reach this sample size at Bryce and 1.5 weeks at Yellowstone.</a:t>
            </a:r>
            <a:endParaRPr sz="1200" dirty="0">
              <a:solidFill>
                <a:srgbClr val="FFFF00"/>
              </a:solidFill>
              <a:latin typeface="Roboto"/>
              <a:ea typeface="Roboto"/>
              <a:cs typeface="Roboto"/>
              <a:sym typeface="Roboto"/>
            </a:endParaRPr>
          </a:p>
        </p:txBody>
      </p:sp>
      <p:sp>
        <p:nvSpPr>
          <p:cNvPr id="4" name="Rectangle 3">
            <a:extLst>
              <a:ext uri="{FF2B5EF4-FFF2-40B4-BE49-F238E27FC236}">
                <a16:creationId xmlns:a16="http://schemas.microsoft.com/office/drawing/2014/main" id="{1DAEA28A-4915-429F-A92F-CE63604EF1D6}"/>
              </a:ext>
            </a:extLst>
          </p:cNvPr>
          <p:cNvSpPr/>
          <p:nvPr/>
        </p:nvSpPr>
        <p:spPr>
          <a:xfrm>
            <a:off x="178594" y="2393156"/>
            <a:ext cx="8593931" cy="2457718"/>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Chart, bar chart&#10;&#10;Description automatically generated">
            <a:extLst>
              <a:ext uri="{FF2B5EF4-FFF2-40B4-BE49-F238E27FC236}">
                <a16:creationId xmlns:a16="http://schemas.microsoft.com/office/drawing/2014/main" id="{8F1546C8-3BAB-43CF-862F-FA34FE4B0EEA}"/>
              </a:ext>
            </a:extLst>
          </p:cNvPr>
          <p:cNvPicPr>
            <a:picLocks noChangeAspect="1"/>
          </p:cNvPicPr>
          <p:nvPr/>
        </p:nvPicPr>
        <p:blipFill>
          <a:blip r:embed="rId3"/>
          <a:stretch>
            <a:fillRect/>
          </a:stretch>
        </p:blipFill>
        <p:spPr>
          <a:xfrm>
            <a:off x="309277" y="2590674"/>
            <a:ext cx="8323702" cy="2080926"/>
          </a:xfrm>
          <a:prstGeom prst="rect">
            <a:avLst/>
          </a:prstGeom>
        </p:spPr>
      </p:pic>
    </p:spTree>
    <p:extLst>
      <p:ext uri="{BB962C8B-B14F-4D97-AF65-F5344CB8AC3E}">
        <p14:creationId xmlns:p14="http://schemas.microsoft.com/office/powerpoint/2010/main" val="93434195"/>
      </p:ext>
    </p:extLst>
  </p:cSld>
  <p:clrMapOvr>
    <a:masterClrMapping/>
  </p:clrMapOvr>
</p:sld>
</file>

<file path=ppt/theme/theme1.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217</TotalTime>
  <Words>434</Words>
  <Application>Microsoft Office PowerPoint</Application>
  <PresentationFormat>On-screen Show (16:9)</PresentationFormat>
  <Paragraphs>29</Paragraphs>
  <Slides>8</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Roboto</vt:lpstr>
      <vt:lpstr>Arial</vt:lpstr>
      <vt:lpstr>Dosis</vt:lpstr>
      <vt:lpstr>Roboto Thin</vt:lpstr>
      <vt:lpstr>Simple Light</vt:lpstr>
      <vt:lpstr>PowerPoint Presentation</vt:lpstr>
      <vt:lpstr>PowerPoint Presentation</vt:lpstr>
      <vt:lpstr>PowerPoint Presentation</vt:lpstr>
      <vt:lpstr>The previous chart shows the majority of the species in the park do not need intervention. While it also points out that we have more concerns that we have recoveries. </vt:lpstr>
      <vt:lpstr>PowerPoint Presentation</vt:lpstr>
      <vt:lpstr>On first glance, the data suggests that birds are more endangered than mammals (Pvalue of 0.68). When checked in a Chi squared test, the significance did not prove out, but it did when we compared reptiles to mammals (Pvalue = 0.03).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Cletus Norton</dc:creator>
  <cp:lastModifiedBy>Cletus Norton</cp:lastModifiedBy>
  <cp:revision>30</cp:revision>
  <dcterms:modified xsi:type="dcterms:W3CDTF">2020-10-15T15:59:12Z</dcterms:modified>
</cp:coreProperties>
</file>